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58" r:id="rId6"/>
    <p:sldId id="260" r:id="rId7"/>
    <p:sldId id="261" r:id="rId8"/>
    <p:sldId id="262" r:id="rId9"/>
    <p:sldId id="267" r:id="rId10"/>
    <p:sldId id="268" r:id="rId11"/>
    <p:sldId id="269" r:id="rId12"/>
    <p:sldId id="263" r:id="rId13"/>
    <p:sldId id="264" r:id="rId14"/>
    <p:sldId id="265" r:id="rId15"/>
    <p:sldId id="266"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B9152-CA2A-4A38-82E6-1EA0AA77F495}" v="3" dt="2020-11-16T20:41:10.376"/>
    <p1510:client id="{62325FB9-4202-4554-A24E-3868A90072FC}" v="276" dt="2020-11-04T15:52:04.933"/>
    <p1510:client id="{8DDC18C1-6875-B77A-75B5-1968E5A66721}" v="196" dt="2020-11-04T17:19:40.609"/>
    <p1510:client id="{8FBBCE6B-E334-4E0C-BAFD-8220EF9A54B8}" v="1" dt="2020-11-03T18:34:54.374"/>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11/16/2020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11/16/2020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11/16/2020</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t>Click to edit Master title style</a:t>
            </a: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11/16/2020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11/16/2020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CF99945-0A15-4715-AB6C-F5E56CF20F70}" type="datetimeFigureOut">
              <a:rPr lang="en-US"/>
              <a:t>11/16/2020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4951414" cy="4187952"/>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CF99945-0A15-4715-AB6C-F5E56CF20F70}" type="datetimeFigureOut">
              <a:rPr lang="en-US"/>
              <a:t>11/16/2020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CF99945-0A15-4715-AB6C-F5E56CF20F70}" type="datetimeFigureOut">
              <a:rPr lang="en-US"/>
              <a:t>11/16/2020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CF99945-0A15-4715-AB6C-F5E56CF20F70}" type="datetimeFigureOut">
              <a:rPr lang="en-US"/>
              <a:t>11/16/2020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11/16/2020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11/16/2020</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11/16/2020</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11/16/2020</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community-png" TargetMode="External"/><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hyperlink" Target="https://clavesliderazgoresponsable.blogspot.com/2020/06/"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95243994"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ctrTitle"/>
          </p:nvPr>
        </p:nvSpPr>
        <p:spPr>
          <a:xfrm>
            <a:off x="1378425" y="5199797"/>
            <a:ext cx="9435152" cy="789673"/>
          </a:xfrm>
        </p:spPr>
        <p:txBody>
          <a:bodyPr anchor="ctr">
            <a:normAutofit fontScale="90000"/>
          </a:bodyPr>
          <a:lstStyle/>
          <a:p>
            <a:r>
              <a:rPr lang="en-US" sz="2800">
                <a:solidFill>
                  <a:schemeClr val="bg1"/>
                </a:solidFill>
              </a:rPr>
              <a:t>Little Neck Day Program</a:t>
            </a:r>
            <a:br>
              <a:rPr lang="en-US" sz="2800"/>
            </a:br>
            <a:r>
              <a:rPr lang="en-US" sz="1600">
                <a:solidFill>
                  <a:schemeClr val="bg1"/>
                </a:solidFill>
              </a:rPr>
              <a:t>58-20 Little Neck Parkway</a:t>
            </a:r>
            <a:br>
              <a:rPr lang="en-US" sz="1600"/>
            </a:br>
            <a:r>
              <a:rPr lang="en-US" sz="1600">
                <a:solidFill>
                  <a:schemeClr val="bg1"/>
                </a:solidFill>
              </a:rPr>
              <a:t>Little Neck, NY 11362</a:t>
            </a:r>
            <a:br>
              <a:rPr lang="en-US" sz="1600">
                <a:solidFill>
                  <a:schemeClr val="bg1"/>
                </a:solidFill>
              </a:rPr>
            </a:br>
            <a:r>
              <a:rPr lang="en-US" sz="1600">
                <a:solidFill>
                  <a:schemeClr val="bg1"/>
                </a:solidFill>
              </a:rPr>
              <a:t>T. 718-428-2121</a:t>
            </a:r>
          </a:p>
        </p:txBody>
      </p:sp>
      <p:sp>
        <p:nvSpPr>
          <p:cNvPr id="43" name="Freeform: Shape 42">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2471676" y="3141690"/>
            <a:ext cx="8673427" cy="405405"/>
          </a:xfrm>
        </p:spPr>
        <p:txBody>
          <a:bodyPr vert="horz" lIns="91440" tIns="45720" rIns="91440" bIns="45720" rtlCol="0">
            <a:normAutofit/>
          </a:bodyPr>
          <a:lstStyle/>
          <a:p>
            <a:pPr>
              <a:spcAft>
                <a:spcPts val="600"/>
              </a:spcAft>
            </a:pPr>
            <a:r>
              <a:rPr lang="en-US" sz="1600">
                <a:solidFill>
                  <a:schemeClr val="bg1"/>
                </a:solidFill>
              </a:rPr>
              <a:t>Providing Exceptional Community Hab And Remote Services </a:t>
            </a:r>
          </a:p>
        </p:txBody>
      </p:sp>
      <p:pic>
        <p:nvPicPr>
          <p:cNvPr id="4" name="Picture 4" descr="Logo, company name&#10;&#10;Description automatically generated">
            <a:extLst>
              <a:ext uri="{FF2B5EF4-FFF2-40B4-BE49-F238E27FC236}">
                <a16:creationId xmlns:a16="http://schemas.microsoft.com/office/drawing/2014/main" id="{42D8F097-C5A2-48C2-B866-DEA692C29DDE}"/>
              </a:ext>
            </a:extLst>
          </p:cNvPr>
          <p:cNvPicPr>
            <a:picLocks noChangeAspect="1"/>
          </p:cNvPicPr>
          <p:nvPr/>
        </p:nvPicPr>
        <p:blipFill>
          <a:blip r:embed="rId2"/>
          <a:stretch>
            <a:fillRect/>
          </a:stretch>
        </p:blipFill>
        <p:spPr>
          <a:xfrm>
            <a:off x="643467" y="881176"/>
            <a:ext cx="10914060" cy="3356074"/>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9" name="Content Placeholder 8">
            <a:extLst>
              <a:ext uri="{FF2B5EF4-FFF2-40B4-BE49-F238E27FC236}">
                <a16:creationId xmlns:a16="http://schemas.microsoft.com/office/drawing/2014/main" id="{89CAB307-E670-40F2-97E1-C178C598F49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2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Rectangle 3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2"/>
          <p:cNvSpPr>
            <a:spLocks noGrp="1"/>
          </p:cNvSpPr>
          <p:nvPr>
            <p:ph type="title"/>
          </p:nvPr>
        </p:nvSpPr>
        <p:spPr>
          <a:xfrm>
            <a:off x="958506" y="800392"/>
            <a:ext cx="10264697" cy="1212102"/>
          </a:xfrm>
        </p:spPr>
        <p:txBody>
          <a:bodyPr>
            <a:normAutofit/>
          </a:bodyPr>
          <a:lstStyle/>
          <a:p>
            <a:r>
              <a:rPr lang="en-US" sz="4000">
                <a:solidFill>
                  <a:srgbClr val="FFFFFF"/>
                </a:solidFill>
              </a:rPr>
              <a:t>Table And Content</a:t>
            </a:r>
          </a:p>
        </p:txBody>
      </p:sp>
      <p:sp>
        <p:nvSpPr>
          <p:cNvPr id="14" name="Content Placeholder 13"/>
          <p:cNvSpPr>
            <a:spLocks noGrp="1"/>
          </p:cNvSpPr>
          <p:nvPr>
            <p:ph idx="1"/>
          </p:nvPr>
        </p:nvSpPr>
        <p:spPr>
          <a:xfrm>
            <a:off x="1367624" y="2490436"/>
            <a:ext cx="9708995" cy="3567173"/>
          </a:xfrm>
        </p:spPr>
        <p:txBody>
          <a:bodyPr vert="horz" lIns="91440" tIns="45720" rIns="91440" bIns="45720" rtlCol="0" anchor="ctr">
            <a:normAutofit/>
          </a:bodyPr>
          <a:lstStyle/>
          <a:p>
            <a:pPr marL="347345" indent="-347345"/>
            <a:r>
              <a:rPr lang="en-US"/>
              <a:t>Day Program</a:t>
            </a:r>
          </a:p>
          <a:p>
            <a:pPr marL="347345" indent="-347345"/>
            <a:r>
              <a:rPr lang="en-US"/>
              <a:t>Remote Services </a:t>
            </a:r>
          </a:p>
          <a:p>
            <a:pPr marL="347345" indent="-347345"/>
            <a:r>
              <a:rPr lang="en-US"/>
              <a:t>Community Hab</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solidFill>
                  <a:schemeClr val="tx1"/>
                </a:solidFill>
              </a:rPr>
              <a:t>Day Program At Little Neck</a:t>
            </a:r>
            <a:endParaRPr lang="en-US">
              <a:solidFill>
                <a:schemeClr val="tx1"/>
              </a:solidFill>
            </a:endParaRPr>
          </a:p>
        </p:txBody>
      </p:sp>
      <p:sp>
        <p:nvSpPr>
          <p:cNvPr id="3" name="Content Placeholder 2"/>
          <p:cNvSpPr>
            <a:spLocks noGrp="1"/>
          </p:cNvSpPr>
          <p:nvPr>
            <p:ph sz="half" idx="1"/>
          </p:nvPr>
        </p:nvSpPr>
        <p:spPr>
          <a:xfrm>
            <a:off x="7464612" y="4750893"/>
            <a:ext cx="4087305" cy="1147863"/>
          </a:xfrm>
        </p:spPr>
        <p:txBody>
          <a:bodyPr vert="horz" lIns="91440" tIns="45720" rIns="91440" bIns="45720" rtlCol="0" anchor="t">
            <a:normAutofit/>
          </a:bodyPr>
          <a:lstStyle/>
          <a:p>
            <a:pPr marL="0" indent="0">
              <a:lnSpc>
                <a:spcPct val="90000"/>
              </a:lnSpc>
              <a:spcBef>
                <a:spcPts val="1000"/>
              </a:spcBef>
              <a:buNone/>
            </a:pPr>
            <a:endParaRPr lang="en-US" sz="2000"/>
          </a:p>
          <a:p>
            <a:pPr marL="0" indent="0">
              <a:lnSpc>
                <a:spcPct val="90000"/>
              </a:lnSpc>
              <a:spcBef>
                <a:spcPts val="1000"/>
              </a:spcBef>
              <a:buNone/>
            </a:pPr>
            <a:r>
              <a:rPr lang="en-US" sz="2000"/>
              <a:t>Mon-Fri 8am-4pm</a:t>
            </a:r>
          </a:p>
        </p:txBody>
      </p:sp>
      <p:sp>
        <p:nvSpPr>
          <p:cNvPr id="15"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3" descr="A group of people standing in front of a cake&#10;&#10;Description automatically generated">
            <a:extLst>
              <a:ext uri="{FF2B5EF4-FFF2-40B4-BE49-F238E27FC236}">
                <a16:creationId xmlns:a16="http://schemas.microsoft.com/office/drawing/2014/main" id="{2E2D69C0-E14B-45DB-B6E3-9002FEA81AD5}"/>
              </a:ext>
            </a:extLst>
          </p:cNvPr>
          <p:cNvPicPr>
            <a:picLocks noGrp="1" noChangeAspect="1"/>
          </p:cNvPicPr>
          <p:nvPr>
            <p:ph sz="half" idx="2"/>
          </p:nvPr>
        </p:nvPicPr>
        <p:blipFill rotWithShape="1">
          <a:blip r:embed="rId2"/>
          <a:srcRect b="2499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2330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vert="horz" lIns="91440" tIns="45720" rIns="91440" bIns="45720" rtlCol="0" anchor="ctr">
            <a:normAutofit/>
          </a:bodyPr>
          <a:lstStyle/>
          <a:p>
            <a:r>
              <a:rPr lang="en-US" sz="4400" kern="1200">
                <a:solidFill>
                  <a:schemeClr val="tx1"/>
                </a:solidFill>
                <a:latin typeface="+mj-lt"/>
                <a:ea typeface="+mj-ea"/>
                <a:cs typeface="+mj-cs"/>
              </a:rPr>
              <a:t>Day Program At Little Neck</a:t>
            </a:r>
          </a:p>
        </p:txBody>
      </p:sp>
      <p:sp>
        <p:nvSpPr>
          <p:cNvPr id="4" name="Content Placeholder 3"/>
          <p:cNvSpPr>
            <a:spLocks noGrp="1"/>
          </p:cNvSpPr>
          <p:nvPr>
            <p:ph sz="half" idx="1"/>
          </p:nvPr>
        </p:nvSpPr>
        <p:spPr>
          <a:xfrm>
            <a:off x="838201" y="1825625"/>
            <a:ext cx="5092194" cy="4351338"/>
          </a:xfrm>
        </p:spPr>
        <p:txBody>
          <a:bodyPr vert="horz" lIns="91440" tIns="45720" rIns="91440" bIns="45720" rtlCol="0" anchor="t">
            <a:normAutofit fontScale="92500" lnSpcReduction="10000"/>
          </a:bodyPr>
          <a:lstStyle/>
          <a:p>
            <a:pPr marL="0" indent="-228600">
              <a:lnSpc>
                <a:spcPct val="90000"/>
              </a:lnSpc>
            </a:pPr>
            <a:r>
              <a:rPr lang="en-US" sz="2000"/>
              <a:t>Day Program provides Prevocational, Vocational and job readiness training for those who will seek employment in the future. Each day, our individuals volunteer at various worksites that supports his or her valued outcomes within the workplace. An outcome related to a person’s likes, interest, and desires will be included into the Life Plan.</a:t>
            </a:r>
          </a:p>
          <a:p>
            <a:pPr marL="0" indent="-228600">
              <a:lnSpc>
                <a:spcPct val="90000"/>
              </a:lnSpc>
            </a:pPr>
            <a:r>
              <a:rPr lang="en-US" sz="2000"/>
              <a:t>Everyone at Little Neck loves to DANCE and PARTY </a:t>
            </a:r>
          </a:p>
          <a:p>
            <a:pPr marL="0" indent="-228600">
              <a:lnSpc>
                <a:spcPct val="90000"/>
              </a:lnSpc>
            </a:pPr>
            <a:r>
              <a:rPr lang="en-US" sz="2000"/>
              <a:t>We celebrate Birthdays, Holidays, Anniversaries, and any special occasion that will give us a reason to smile and dance. </a:t>
            </a:r>
          </a:p>
        </p:txBody>
      </p:sp>
      <p:sp>
        <p:nvSpPr>
          <p:cNvPr id="42" name="Oval 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 name="Picture 30" descr="A group of people performing on a counter&#10;&#10;Description automatically generated">
            <a:extLst>
              <a:ext uri="{FF2B5EF4-FFF2-40B4-BE49-F238E27FC236}">
                <a16:creationId xmlns:a16="http://schemas.microsoft.com/office/drawing/2014/main" id="{863126C0-4EE2-4835-94C3-022839E3EC41}"/>
              </a:ext>
            </a:extLst>
          </p:cNvPr>
          <p:cNvPicPr>
            <a:picLocks noChangeAspect="1"/>
          </p:cNvPicPr>
          <p:nvPr/>
        </p:nvPicPr>
        <p:blipFill rotWithShape="1">
          <a:blip r:embed="rId2"/>
          <a:srcRect t="6238" b="39616"/>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4" name="Arc 4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5" descr="Red Balloon Clipart Free Stock Photo - Public Domain Pictures">
            <a:extLst>
              <a:ext uri="{FF2B5EF4-FFF2-40B4-BE49-F238E27FC236}">
                <a16:creationId xmlns:a16="http://schemas.microsoft.com/office/drawing/2014/main" id="{AB54FCC7-93A4-40E1-8689-59A69F6479A3}"/>
              </a:ext>
            </a:extLst>
          </p:cNvPr>
          <p:cNvPicPr>
            <a:picLocks noGrp="1" noChangeAspect="1"/>
          </p:cNvPicPr>
          <p:nvPr>
            <p:ph sz="half" idx="2"/>
          </p:nvPr>
        </p:nvPicPr>
        <p:blipFill rotWithShape="1">
          <a:blip r:embed="rId3"/>
          <a:srcRect t="2052" r="-4" b="41110"/>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descr="Person doing relaxing exercises on a mat">
            <a:extLst>
              <a:ext uri="{FF2B5EF4-FFF2-40B4-BE49-F238E27FC236}">
                <a16:creationId xmlns:a16="http://schemas.microsoft.com/office/drawing/2014/main" id="{4CC0057C-311B-40E9-8193-C5D0647B325A}"/>
              </a:ext>
            </a:extLst>
          </p:cNvPr>
          <p:cNvPicPr>
            <a:picLocks noGrp="1" noChangeAspect="1"/>
          </p:cNvPicPr>
          <p:nvPr>
            <p:ph type="pic" idx="1"/>
          </p:nvPr>
        </p:nvPicPr>
        <p:blipFill rotWithShape="1">
          <a:blip r:embed="rId2"/>
          <a:srcRect t="8719" r="-2" b="14872"/>
          <a:stretch/>
        </p:blipFill>
        <p:spPr>
          <a:xfrm>
            <a:off x="6015107" y="-1"/>
            <a:ext cx="6176895" cy="2937954"/>
          </a:xfrm>
          <a:prstGeom prst="rect">
            <a:avLst/>
          </a:prstGeom>
        </p:spPr>
      </p:pic>
      <p:pic>
        <p:nvPicPr>
          <p:cNvPr id="12" name="Picture 12" descr="Men playing basketball">
            <a:extLst>
              <a:ext uri="{FF2B5EF4-FFF2-40B4-BE49-F238E27FC236}">
                <a16:creationId xmlns:a16="http://schemas.microsoft.com/office/drawing/2014/main" id="{601E4FC4-7ACA-46C8-917D-9A426B2E293E}"/>
              </a:ext>
            </a:extLst>
          </p:cNvPr>
          <p:cNvPicPr>
            <a:picLocks noChangeAspect="1"/>
          </p:cNvPicPr>
          <p:nvPr/>
        </p:nvPicPr>
        <p:blipFill rotWithShape="1">
          <a:blip r:embed="rId3"/>
          <a:srcRect t="5835" r="1" b="18378"/>
          <a:stretch/>
        </p:blipFill>
        <p:spPr>
          <a:xfrm>
            <a:off x="4203638" y="2937953"/>
            <a:ext cx="7988360" cy="3920047"/>
          </a:xfrm>
          <a:prstGeom prst="rect">
            <a:avLst/>
          </a:prstGeom>
        </p:spPr>
      </p:pic>
      <p:sp>
        <p:nvSpPr>
          <p:cNvPr id="39" name="Freeform: Shape 3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35184" y="327954"/>
            <a:ext cx="5266155" cy="1325563"/>
          </a:xfrm>
        </p:spPr>
        <p:txBody>
          <a:bodyPr vert="horz" lIns="91440" tIns="45720" rIns="91440" bIns="45720" rtlCol="0" anchor="ctr">
            <a:normAutofit/>
          </a:bodyPr>
          <a:lstStyle/>
          <a:p>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sp>
        <p:nvSpPr>
          <p:cNvPr id="4" name="Text Placeholder 3"/>
          <p:cNvSpPr>
            <a:spLocks noGrp="1"/>
          </p:cNvSpPr>
          <p:nvPr>
            <p:ph type="body" sz="half" idx="2"/>
          </p:nvPr>
        </p:nvSpPr>
        <p:spPr>
          <a:xfrm>
            <a:off x="804672" y="2183363"/>
            <a:ext cx="3941499" cy="3993599"/>
          </a:xfrm>
        </p:spPr>
        <p:txBody>
          <a:bodyPr vert="horz" lIns="91440" tIns="45720" rIns="91440" bIns="45720" rtlCol="0">
            <a:normAutofit/>
          </a:bodyPr>
          <a:lstStyle/>
          <a:p>
            <a:pPr indent="-228600">
              <a:lnSpc>
                <a:spcPct val="90000"/>
              </a:lnSpc>
              <a:spcBef>
                <a:spcPts val="1000"/>
              </a:spcBef>
              <a:buFont typeface="Arial" panose="020B0604020202020204" pitchFamily="34" charset="0"/>
              <a:buChar char="•"/>
            </a:pPr>
            <a:r>
              <a:rPr lang="en-US" sz="2000"/>
              <a:t>Basketball</a:t>
            </a:r>
          </a:p>
          <a:p>
            <a:pPr indent="-228600">
              <a:lnSpc>
                <a:spcPct val="90000"/>
              </a:lnSpc>
              <a:spcBef>
                <a:spcPts val="1000"/>
              </a:spcBef>
              <a:buFont typeface="Arial" panose="020B0604020202020204" pitchFamily="34" charset="0"/>
              <a:buChar char="•"/>
            </a:pPr>
            <a:r>
              <a:rPr lang="en-US" sz="2000"/>
              <a:t>Yoga</a:t>
            </a:r>
          </a:p>
          <a:p>
            <a:pPr indent="-228600">
              <a:lnSpc>
                <a:spcPct val="90000"/>
              </a:lnSpc>
              <a:spcBef>
                <a:spcPts val="1000"/>
              </a:spcBef>
              <a:buFont typeface="Arial" panose="020B0604020202020204" pitchFamily="34" charset="0"/>
              <a:buChar char="•"/>
            </a:pPr>
            <a:r>
              <a:rPr lang="en-US" sz="2000"/>
              <a:t>Bowling every Friday </a:t>
            </a:r>
          </a:p>
          <a:p>
            <a:pPr indent="-228600">
              <a:lnSpc>
                <a:spcPct val="90000"/>
              </a:lnSpc>
              <a:spcBef>
                <a:spcPts val="1000"/>
              </a:spcBef>
              <a:buFont typeface="Arial" panose="020B0604020202020204" pitchFamily="34" charset="0"/>
              <a:buChar char="•"/>
            </a:pPr>
            <a:r>
              <a:rPr lang="en-US" sz="2000"/>
              <a:t>Membership To YMCA </a:t>
            </a:r>
          </a:p>
          <a:p>
            <a:pPr indent="-228600">
              <a:lnSpc>
                <a:spcPct val="90000"/>
              </a:lnSpc>
              <a:spcBef>
                <a:spcPts val="1000"/>
              </a:spcBef>
              <a:buFont typeface="Arial" panose="020B0604020202020204" pitchFamily="34" charset="0"/>
              <a:buChar char="•"/>
            </a:pPr>
            <a:r>
              <a:rPr lang="en-US" sz="2000"/>
              <a:t>Beauty Club </a:t>
            </a:r>
          </a:p>
          <a:p>
            <a:pPr indent="-228600">
              <a:lnSpc>
                <a:spcPct val="90000"/>
              </a:lnSpc>
              <a:spcBef>
                <a:spcPts val="1000"/>
              </a:spcBef>
              <a:buFont typeface="Arial" panose="020B0604020202020204" pitchFamily="34" charset="0"/>
              <a:buChar char="•"/>
            </a:pPr>
            <a:r>
              <a:rPr lang="en-US" sz="2000"/>
              <a:t>Comic Book Club</a:t>
            </a:r>
          </a:p>
          <a:p>
            <a:pPr indent="-228600">
              <a:lnSpc>
                <a:spcPct val="90000"/>
              </a:lnSpc>
              <a:spcBef>
                <a:spcPts val="1000"/>
              </a:spcBef>
              <a:buFont typeface="Arial" panose="020B0604020202020204" pitchFamily="34" charset="0"/>
              <a:buChar char="•"/>
            </a:pPr>
            <a:r>
              <a:rPr lang="en-US" sz="2000"/>
              <a:t>Snack Attack </a:t>
            </a:r>
          </a:p>
          <a:p>
            <a:pPr indent="-228600">
              <a:lnSpc>
                <a:spcPct val="90000"/>
              </a:lnSpc>
              <a:spcBef>
                <a:spcPts val="1000"/>
              </a:spcBef>
              <a:buFont typeface="Arial" panose="020B0604020202020204" pitchFamily="34" charset="0"/>
              <a:buChar char="•"/>
            </a:pPr>
            <a:r>
              <a:rPr lang="en-US" sz="2000"/>
              <a:t>Computer Time </a:t>
            </a:r>
          </a:p>
          <a:p>
            <a:pPr indent="-228600">
              <a:lnSpc>
                <a:spcPct val="90000"/>
              </a:lnSpc>
              <a:spcBef>
                <a:spcPts val="1000"/>
              </a:spcBef>
              <a:buFont typeface="Arial" panose="020B0604020202020204" pitchFamily="34" charset="0"/>
              <a:buChar char="•"/>
            </a:pPr>
            <a:r>
              <a:rPr lang="en-US" sz="2000"/>
              <a:t>Dog Therapy</a:t>
            </a:r>
          </a:p>
        </p:txBody>
      </p:sp>
      <p:sp>
        <p:nvSpPr>
          <p:cNvPr id="13" name="TextBox 12">
            <a:extLst>
              <a:ext uri="{FF2B5EF4-FFF2-40B4-BE49-F238E27FC236}">
                <a16:creationId xmlns:a16="http://schemas.microsoft.com/office/drawing/2014/main" id="{0EC3ABBB-74B5-4A73-AFBD-55E51F9F15A8}"/>
              </a:ext>
            </a:extLst>
          </p:cNvPr>
          <p:cNvSpPr txBox="1"/>
          <p:nvPr/>
        </p:nvSpPr>
        <p:spPr>
          <a:xfrm>
            <a:off x="840058" y="384718"/>
            <a:ext cx="272461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Each week we offer a variety of activities that our individuals can choose to participate in such as:</a:t>
            </a:r>
          </a:p>
          <a:p>
            <a:endParaRPr lang="en-US"/>
          </a:p>
        </p:txBody>
      </p:sp>
    </p:spTree>
    <p:extLst>
      <p:ext uri="{BB962C8B-B14F-4D97-AF65-F5344CB8AC3E}">
        <p14:creationId xmlns:p14="http://schemas.microsoft.com/office/powerpoint/2010/main" val="219715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vert="horz" lIns="91440" tIns="45720" rIns="91440" bIns="45720" rtlCol="0" anchor="t">
            <a:normAutofit/>
          </a:bodyPr>
          <a:lstStyle/>
          <a:p>
            <a:r>
              <a:rPr lang="en-US" sz="2800" b="1"/>
              <a:t>*COMMUNITY</a:t>
            </a:r>
            <a:endParaRPr lang="en-US" b="1"/>
          </a:p>
          <a:p>
            <a:r>
              <a:rPr lang="en-US" sz="2800" b="1"/>
              <a:t>*HABILITATION</a:t>
            </a:r>
            <a:r>
              <a:rPr lang="en-US"/>
              <a:t> </a:t>
            </a:r>
          </a:p>
        </p:txBody>
      </p:sp>
      <p:sp>
        <p:nvSpPr>
          <p:cNvPr id="5" name="Text Placeholder 4"/>
          <p:cNvSpPr>
            <a:spLocks noGrp="1"/>
          </p:cNvSpPr>
          <p:nvPr>
            <p:ph type="body" sz="half" idx="19"/>
          </p:nvPr>
        </p:nvSpPr>
        <p:spPr/>
        <p:txBody>
          <a:bodyPr vert="horz" lIns="91440" tIns="45720" rIns="91440" bIns="45720" rtlCol="0" anchor="t">
            <a:normAutofit fontScale="77500" lnSpcReduction="20000"/>
          </a:bodyPr>
          <a:lstStyle/>
          <a:p>
            <a:r>
              <a:rPr lang="en-US" sz="1400"/>
              <a:t>Our staff assist our individuals inside of their homes with daily living skills, social skills, preparing small meals, and interacting within the community. </a:t>
            </a:r>
          </a:p>
          <a:p>
            <a:r>
              <a:rPr lang="en-US" sz="1400"/>
              <a:t>During each visit, staff and individuals can enjoy recreation outings of their choice, learn traveling training, gain money management skills, and building relationships within their community.</a:t>
            </a:r>
          </a:p>
        </p:txBody>
      </p:sp>
      <p:pic>
        <p:nvPicPr>
          <p:cNvPr id="25" name="Picture Placeholder 24" descr="Icon&#10;&#10;Description automatically generated">
            <a:extLst>
              <a:ext uri="{FF2B5EF4-FFF2-40B4-BE49-F238E27FC236}">
                <a16:creationId xmlns:a16="http://schemas.microsoft.com/office/drawing/2014/main" id="{AF41EB50-B8AC-4B9F-B6C1-1A0B73035F3C}"/>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707" b="12707"/>
          <a:stretch>
            <a:fillRect/>
          </a:stretch>
        </p:blipFill>
        <p:spPr>
          <a:xfrm>
            <a:off x="833438" y="914400"/>
            <a:ext cx="4800600" cy="3306763"/>
          </a:xfrm>
        </p:spPr>
      </p:pic>
      <p:pic>
        <p:nvPicPr>
          <p:cNvPr id="38" name="Picture Placeholder 37" descr="A picture containing company name&#10;&#10;Description automatically generated">
            <a:extLst>
              <a:ext uri="{FF2B5EF4-FFF2-40B4-BE49-F238E27FC236}">
                <a16:creationId xmlns:a16="http://schemas.microsoft.com/office/drawing/2014/main" id="{92CD30A8-76F0-425F-8B01-02AE3996EC12}"/>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796" b="11796"/>
          <a:stretch>
            <a:fillRect/>
          </a:stretch>
        </p:blipFill>
        <p:spPr>
          <a:xfrm>
            <a:off x="6391564" y="868217"/>
            <a:ext cx="5153891" cy="3519055"/>
          </a:xfr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erson standing in front of a mirror posing for the camera&#10;&#10;Description automatically generated">
            <a:extLst>
              <a:ext uri="{FF2B5EF4-FFF2-40B4-BE49-F238E27FC236}">
                <a16:creationId xmlns:a16="http://schemas.microsoft.com/office/drawing/2014/main" id="{767FCFE6-0507-4DBA-9D47-68B6B8D949D3}"/>
              </a:ext>
            </a:extLst>
          </p:cNvPr>
          <p:cNvPicPr>
            <a:picLocks noGrp="1" noChangeAspect="1"/>
          </p:cNvPicPr>
          <p:nvPr>
            <p:ph type="pic" sz="quarter" idx="19"/>
          </p:nvPr>
        </p:nvPicPr>
        <p:blipFill rotWithShape="1">
          <a:blip r:embed="rId2"/>
          <a:srcRect l="19531" r="19531"/>
          <a:stretch/>
        </p:blipFill>
        <p:spPr/>
      </p:pic>
      <p:sp>
        <p:nvSpPr>
          <p:cNvPr id="5" name="Text Placeholder 4"/>
          <p:cNvSpPr>
            <a:spLocks noGrp="1"/>
          </p:cNvSpPr>
          <p:nvPr>
            <p:ph type="body" sz="half" idx="2"/>
          </p:nvPr>
        </p:nvSpPr>
        <p:spPr/>
        <p:txBody>
          <a:bodyPr vert="horz" lIns="91440" tIns="45720" rIns="91440" bIns="45720" rtlCol="0" anchor="t">
            <a:normAutofit/>
          </a:bodyPr>
          <a:lstStyle/>
          <a:p>
            <a:r>
              <a:rPr lang="en-US" sz="2000" b="1" u="sng"/>
              <a:t>Remote Services</a:t>
            </a:r>
          </a:p>
        </p:txBody>
      </p:sp>
      <p:sp>
        <p:nvSpPr>
          <p:cNvPr id="6" name="Text Placeholder 5"/>
          <p:cNvSpPr>
            <a:spLocks noGrp="1"/>
          </p:cNvSpPr>
          <p:nvPr>
            <p:ph type="body" sz="half" idx="21"/>
          </p:nvPr>
        </p:nvSpPr>
        <p:spPr/>
        <p:txBody>
          <a:bodyPr vert="horz" lIns="91440" tIns="45720" rIns="91440" bIns="45720" rtlCol="0" anchor="t">
            <a:normAutofit fontScale="62500" lnSpcReduction="20000"/>
          </a:bodyPr>
          <a:lstStyle/>
          <a:p>
            <a:r>
              <a:rPr lang="en-US"/>
              <a:t>Since the height of the COVID-19 Pandemic, our Day </a:t>
            </a:r>
            <a:r>
              <a:rPr lang="en-US" err="1"/>
              <a:t>Hab</a:t>
            </a:r>
            <a:r>
              <a:rPr lang="en-US"/>
              <a:t> location has been temporary closed. Over the last seven months, Little Neck has been offering Remote Services to individuals enrolled in Day Program. </a:t>
            </a:r>
          </a:p>
        </p:txBody>
      </p:sp>
      <p:sp>
        <p:nvSpPr>
          <p:cNvPr id="7" name="Text Placeholder 6"/>
          <p:cNvSpPr>
            <a:spLocks noGrp="1"/>
          </p:cNvSpPr>
          <p:nvPr>
            <p:ph type="body" sz="half" idx="22"/>
          </p:nvPr>
        </p:nvSpPr>
        <p:spPr/>
        <p:txBody>
          <a:bodyPr vert="horz" lIns="91440" tIns="45720" rIns="91440" bIns="45720" rtlCol="0" anchor="t">
            <a:normAutofit fontScale="55000" lnSpcReduction="20000"/>
          </a:bodyPr>
          <a:lstStyle/>
          <a:p>
            <a:r>
              <a:rPr lang="en-US"/>
              <a:t>Our individuals sign in online to watch and participate in ADAPT Community Network radio show from 10am-11am, interact with peers from day program, attend virtual field trips, engage in activities such as Bingo, Hangman, arts and crafts and many more </a:t>
            </a:r>
          </a:p>
        </p:txBody>
      </p:sp>
      <p:pic>
        <p:nvPicPr>
          <p:cNvPr id="19" name="Picture 19" descr="A person standing in front of a mirror posing for the camera&#10;&#10;Description automatically generated">
            <a:extLst>
              <a:ext uri="{FF2B5EF4-FFF2-40B4-BE49-F238E27FC236}">
                <a16:creationId xmlns:a16="http://schemas.microsoft.com/office/drawing/2014/main" id="{F8BD9FF3-E1DB-4879-B7E2-82A240FC3A0A}"/>
              </a:ext>
            </a:extLst>
          </p:cNvPr>
          <p:cNvPicPr>
            <a:picLocks noGrp="1" noChangeAspect="1"/>
          </p:cNvPicPr>
          <p:nvPr>
            <p:ph type="pic" sz="quarter" idx="20"/>
          </p:nvPr>
        </p:nvPicPr>
        <p:blipFill rotWithShape="1">
          <a:blip r:embed="rId3"/>
          <a:srcRect l="19531" r="19531"/>
          <a:stretch/>
        </p:blipFill>
        <p:spPr>
          <a:xfrm>
            <a:off x="8228201" y="857728"/>
            <a:ext cx="3344140" cy="3813463"/>
          </a:xfrm>
        </p:spPr>
      </p:pic>
      <p:pic>
        <p:nvPicPr>
          <p:cNvPr id="9" name="Picture Placeholder 8" descr="A group of people sitting at a desk in front of a window&#10;&#10;Description automatically generated">
            <a:extLst>
              <a:ext uri="{FF2B5EF4-FFF2-40B4-BE49-F238E27FC236}">
                <a16:creationId xmlns:a16="http://schemas.microsoft.com/office/drawing/2014/main" id="{D99D61CE-CF2D-46F3-B5C8-1CD0A2153031}"/>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9531" r="19531"/>
          <a:stretch>
            <a:fillRect/>
          </a:stretch>
        </p:blipFill>
        <p:spPr>
          <a:xfrm>
            <a:off x="4063031" y="636745"/>
            <a:ext cx="3776273" cy="3813462"/>
          </a:xfr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website&#10;&#10;Description automatically generated">
            <a:extLst>
              <a:ext uri="{FF2B5EF4-FFF2-40B4-BE49-F238E27FC236}">
                <a16:creationId xmlns:a16="http://schemas.microsoft.com/office/drawing/2014/main" id="{970A628A-A7C1-43C4-B83C-FBC20CF20B0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1129" r="21129"/>
          <a:stretch>
            <a:fillRect/>
          </a:stretch>
        </p:blipFill>
        <p:spPr>
          <a:xfrm rot="5400000">
            <a:off x="5805239" y="130938"/>
            <a:ext cx="2514599" cy="3220818"/>
          </a:xfrm>
        </p:spPr>
      </p:pic>
      <p:sp>
        <p:nvSpPr>
          <p:cNvPr id="5" name="Text Placeholder 4"/>
          <p:cNvSpPr>
            <a:spLocks noGrp="1"/>
          </p:cNvSpPr>
          <p:nvPr>
            <p:ph type="body" sz="half" idx="21"/>
          </p:nvPr>
        </p:nvSpPr>
        <p:spPr/>
        <p:txBody>
          <a:bodyPr/>
          <a:lstStyle/>
          <a:p>
            <a:r>
              <a:rPr lang="en-US"/>
              <a:t>Even though we are temporary closed, we are STILL practicing all safety and health regulations. </a:t>
            </a:r>
          </a:p>
        </p:txBody>
      </p:sp>
      <p:pic>
        <p:nvPicPr>
          <p:cNvPr id="19" name="Picture Placeholder 18" descr="A view of the side of a building&#10;&#10;Description automatically generated">
            <a:extLst>
              <a:ext uri="{FF2B5EF4-FFF2-40B4-BE49-F238E27FC236}">
                <a16:creationId xmlns:a16="http://schemas.microsoft.com/office/drawing/2014/main" id="{AC25BF8F-2766-4AE5-A938-EA73EBD4DC72}"/>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1129" r="21129"/>
          <a:stretch>
            <a:fillRect/>
          </a:stretch>
        </p:blipFill>
        <p:spPr>
          <a:xfrm rot="5400000">
            <a:off x="5709588" y="3264556"/>
            <a:ext cx="2514599" cy="2994025"/>
          </a:xfrm>
        </p:spPr>
      </p:pic>
      <p:pic>
        <p:nvPicPr>
          <p:cNvPr id="6" name="Picture 6" descr="A large room&#10;&#10;Description automatically generated">
            <a:extLst>
              <a:ext uri="{FF2B5EF4-FFF2-40B4-BE49-F238E27FC236}">
                <a16:creationId xmlns:a16="http://schemas.microsoft.com/office/drawing/2014/main" id="{EB808411-5E15-447A-986C-DF20496BD4A9}"/>
              </a:ext>
            </a:extLst>
          </p:cNvPr>
          <p:cNvPicPr>
            <a:picLocks noGrp="1" noChangeAspect="1"/>
          </p:cNvPicPr>
          <p:nvPr>
            <p:ph type="pic" sz="quarter" idx="17"/>
          </p:nvPr>
        </p:nvPicPr>
        <p:blipFill rotWithShape="1">
          <a:blip r:embed="rId4"/>
          <a:srcRect l="5882" r="5882"/>
          <a:stretch/>
        </p:blipFill>
        <p:spPr>
          <a:xfrm rot="5400000">
            <a:off x="498475" y="1363663"/>
            <a:ext cx="4572000" cy="3886200"/>
          </a:xfrm>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a:solidFill>
                  <a:schemeClr val="tx1"/>
                </a:solidFill>
              </a:rPr>
              <a:t>We Are A Family</a:t>
            </a:r>
          </a:p>
        </p:txBody>
      </p:sp>
      <p:sp>
        <p:nvSpPr>
          <p:cNvPr id="3" name="Text Placeholder 2"/>
          <p:cNvSpPr>
            <a:spLocks noGrp="1"/>
          </p:cNvSpPr>
          <p:nvPr>
            <p:ph type="body" idx="1"/>
          </p:nvPr>
        </p:nvSpPr>
        <p:spPr>
          <a:xfrm>
            <a:off x="1524000" y="5636465"/>
            <a:ext cx="9144000" cy="646785"/>
          </a:xfrm>
        </p:spPr>
        <p:txBody>
          <a:bodyPr vert="horz" lIns="91440" tIns="45720" rIns="91440" bIns="45720" rtlCol="0">
            <a:normAutofit/>
          </a:bodyPr>
          <a:lstStyle/>
          <a:p>
            <a:pPr algn="ctr">
              <a:lnSpc>
                <a:spcPct val="90000"/>
              </a:lnSpc>
              <a:spcBef>
                <a:spcPts val="1000"/>
              </a:spcBef>
            </a:pPr>
            <a:r>
              <a:rPr lang="en-US" sz="1900"/>
              <a:t>Even though our lives have changed, Little Neck Day HAb is STILL here to support EVERYONE!</a:t>
            </a:r>
          </a:p>
        </p:txBody>
      </p:sp>
      <p:pic>
        <p:nvPicPr>
          <p:cNvPr id="6" name="Picture 5" descr="A picture containing bubble, star&#10;&#10;Description automatically generated">
            <a:extLst>
              <a:ext uri="{FF2B5EF4-FFF2-40B4-BE49-F238E27FC236}">
                <a16:creationId xmlns:a16="http://schemas.microsoft.com/office/drawing/2014/main" id="{CD3D5384-F3B9-421D-B90D-76DF06AE30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109" r="2" b="3678"/>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7" name="TextBox 6">
            <a:extLst>
              <a:ext uri="{FF2B5EF4-FFF2-40B4-BE49-F238E27FC236}">
                <a16:creationId xmlns:a16="http://schemas.microsoft.com/office/drawing/2014/main" id="{BBB7D11F-EAC5-450B-B7E5-3306EE03C2FB}"/>
              </a:ext>
            </a:extLst>
          </p:cNvPr>
          <p:cNvSpPr txBox="1"/>
          <p:nvPr/>
        </p:nvSpPr>
        <p:spPr>
          <a:xfrm>
            <a:off x="12007270" y="6657945"/>
            <a:ext cx="184730" cy="200055"/>
          </a:xfrm>
          <a:prstGeom prst="rect">
            <a:avLst/>
          </a:prstGeom>
          <a:solidFill>
            <a:srgbClr val="000000"/>
          </a:solidFill>
        </p:spPr>
        <p:txBody>
          <a:bodyPr wrap="none" rtlCol="0">
            <a:spAutoFit/>
          </a:bodyPr>
          <a:lstStyle/>
          <a:p>
            <a:pPr algn="r">
              <a:spcAft>
                <a:spcPts val="600"/>
              </a:spcAft>
            </a:pPr>
            <a:endParaRPr lang="en-US" sz="700">
              <a:solidFill>
                <a:srgbClr val="FFFFFF"/>
              </a:solidFill>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A45DD601E5B945AD540446B651D481" ma:contentTypeVersion="11" ma:contentTypeDescription="Create a new document." ma:contentTypeScope="" ma:versionID="4b1a74e025ce233a588f768f85b33be8">
  <xsd:schema xmlns:xsd="http://www.w3.org/2001/XMLSchema" xmlns:xs="http://www.w3.org/2001/XMLSchema" xmlns:p="http://schemas.microsoft.com/office/2006/metadata/properties" xmlns:ns2="dad18a7e-2022-4d0f-ae18-4718ffb3462f" xmlns:ns3="c5ff62e8-a70a-48a5-8bb3-de2733321582" targetNamespace="http://schemas.microsoft.com/office/2006/metadata/properties" ma:root="true" ma:fieldsID="7bbab9fece420994a926709ed580a2ef" ns2:_="" ns3:_="">
    <xsd:import namespace="dad18a7e-2022-4d0f-ae18-4718ffb3462f"/>
    <xsd:import namespace="c5ff62e8-a70a-48a5-8bb3-de27333215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18a7e-2022-4d0f-ae18-4718ffb346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f62e8-a70a-48a5-8bb3-de273332158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8F2BFE-8BB5-4138-9232-B12804F47F3E}">
  <ds:schemaRefs>
    <ds:schemaRef ds:uri="http://schemas.microsoft.com/sharepoint/v3/contenttype/forms"/>
  </ds:schemaRefs>
</ds:datastoreItem>
</file>

<file path=customXml/itemProps2.xml><?xml version="1.0" encoding="utf-8"?>
<ds:datastoreItem xmlns:ds="http://schemas.openxmlformats.org/officeDocument/2006/customXml" ds:itemID="{2E12CABD-006B-4912-9B2C-C3D49736D117}">
  <ds:schemaRefs>
    <ds:schemaRef ds:uri="c5ff62e8-a70a-48a5-8bb3-de2733321582"/>
    <ds:schemaRef ds:uri="dad18a7e-2022-4d0f-ae18-4718ffb346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3374BC-E25E-4BAE-AD72-418F94B7FFDC}">
  <ds:schemaRefs>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dad18a7e-2022-4d0f-ae18-4718ffb3462f"/>
    <ds:schemaRef ds:uri="http://purl.org/dc/elements/1.1/"/>
    <ds:schemaRef ds:uri="http://schemas.openxmlformats.org/package/2006/metadata/core-properties"/>
    <ds:schemaRef ds:uri="c5ff62e8-a70a-48a5-8bb3-de2733321582"/>
  </ds:schemaRefs>
</ds:datastoreItem>
</file>

<file path=docProps/app.xml><?xml version="1.0" encoding="utf-8"?>
<Properties xmlns="http://schemas.openxmlformats.org/officeDocument/2006/extended-properties" xmlns:vt="http://schemas.openxmlformats.org/officeDocument/2006/docPropsVTypes">
  <Template/>
  <TotalTime>0</TotalTime>
  <Words>363</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Segoe Print</vt:lpstr>
      <vt:lpstr>Nature Illustration 16x9</vt:lpstr>
      <vt:lpstr>Little Neck Day Program 58-20 Little Neck Parkway Little Neck, NY 11362 T. 718-428-2121</vt:lpstr>
      <vt:lpstr>Table And Content</vt:lpstr>
      <vt:lpstr>Day Program At Little Neck</vt:lpstr>
      <vt:lpstr>Day Program At Little Neck</vt:lpstr>
      <vt:lpstr> </vt:lpstr>
      <vt:lpstr>PowerPoint Presentation</vt:lpstr>
      <vt:lpstr>PowerPoint Presentation</vt:lpstr>
      <vt:lpstr>PowerPoint Presentation</vt:lpstr>
      <vt:lpstr>We Are A Family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Elizabeth Stehle</dc:creator>
  <cp:lastModifiedBy>Elizabeth Stehle</cp:lastModifiedBy>
  <cp:revision>2</cp:revision>
  <dcterms:created xsi:type="dcterms:W3CDTF">2020-10-20T14:11:42Z</dcterms:created>
  <dcterms:modified xsi:type="dcterms:W3CDTF">2020-11-16T20:41:10Z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0x0101003CA45DD601E5B945AD540446B651D481</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