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6" r:id="rId5"/>
    <p:sldId id="266" r:id="rId6"/>
    <p:sldId id="268" r:id="rId7"/>
    <p:sldId id="272" r:id="rId8"/>
    <p:sldId id="267" r:id="rId9"/>
    <p:sldId id="274" r:id="rId10"/>
    <p:sldId id="258" r:id="rId11"/>
    <p:sldId id="257" r:id="rId12"/>
    <p:sldId id="261" r:id="rId13"/>
    <p:sldId id="269" r:id="rId14"/>
    <p:sldId id="264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4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540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11/19/2020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11/19/2020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ailto:Cwashington@humanfirst.org" TargetMode="Externa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Relationship Id="rId9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840000">
            <a:off x="7388272" y="2077265"/>
            <a:ext cx="4821219" cy="1263783"/>
          </a:xfrm>
        </p:spPr>
        <p:txBody>
          <a:bodyPr anchor="ctr">
            <a:normAutofit fontScale="90000"/>
          </a:bodyPr>
          <a:lstStyle/>
          <a:p>
            <a:r>
              <a:rPr lang="en-US" sz="4300" dirty="0"/>
              <a:t>After School &amp; Saturday Recreation</a:t>
            </a:r>
            <a:endParaRPr lang="ru-RU" sz="4300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C6BCEAAA-AFA1-4BDA-A481-BAC8B59A36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 rot="21449227">
            <a:off x="-62021" y="1204392"/>
            <a:ext cx="6052552" cy="4943902"/>
          </a:xfrm>
          <a:noFill/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55A8109-0F13-4CAD-B2EF-18A6DF238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3364" y="5389420"/>
            <a:ext cx="4064344" cy="11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DD958-DFEF-47BF-834B-90D516DEA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751" y="327957"/>
            <a:ext cx="4197361" cy="997260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Contact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BC1A5A-9F60-41BA-BA98-A185FBB5F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10</a:t>
            </a:fld>
            <a:endParaRPr lang="en-US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4E9275-471E-4C31-8699-6B2C253AFDA8}"/>
              </a:ext>
            </a:extLst>
          </p:cNvPr>
          <p:cNvSpPr txBox="1"/>
          <p:nvPr/>
        </p:nvSpPr>
        <p:spPr>
          <a:xfrm>
            <a:off x="3428340" y="3019843"/>
            <a:ext cx="615004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8814 Foster Avenue</a:t>
            </a:r>
          </a:p>
          <a:p>
            <a:pPr algn="ctr"/>
            <a:r>
              <a:rPr lang="en-US" sz="2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Brooklyn, New York 11236</a:t>
            </a:r>
          </a:p>
          <a:p>
            <a:pPr algn="ctr"/>
            <a:r>
              <a:rPr lang="en-US" sz="2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Phone: 718-345-1119</a:t>
            </a:r>
          </a:p>
          <a:p>
            <a:pPr algn="ctr"/>
            <a:endParaRPr lang="en-US" sz="28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2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Coordinator: Celestine Washington</a:t>
            </a:r>
          </a:p>
          <a:p>
            <a:pPr algn="ctr"/>
            <a:r>
              <a:rPr lang="en-US" sz="2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Email: </a:t>
            </a:r>
            <a:r>
              <a:rPr lang="en-US" sz="2800" b="1" dirty="0">
                <a:solidFill>
                  <a:schemeClr val="bg2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Cwashington@humanfirst.org</a:t>
            </a:r>
            <a:endParaRPr lang="en-US" sz="28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2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Website: http://www.humanfirst.org/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AD4887-83CC-45EE-8C2C-C00F4B4B7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882" y="215355"/>
            <a:ext cx="6420961" cy="171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89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840000">
            <a:off x="7401846" y="2005329"/>
            <a:ext cx="4821219" cy="1325563"/>
          </a:xfrm>
        </p:spPr>
        <p:txBody>
          <a:bodyPr/>
          <a:lstStyle/>
          <a:p>
            <a:r>
              <a:rPr lang="en-US" dirty="0"/>
              <a:t>Thank You!</a:t>
            </a:r>
            <a:endParaRPr lang="ru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5FC3B-DD33-4B9A-A5EB-A2301786CE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170163" y="3318829"/>
            <a:ext cx="4127691" cy="2076014"/>
          </a:xfrm>
        </p:spPr>
        <p:txBody>
          <a:bodyPr/>
          <a:lstStyle/>
          <a:p>
            <a:pPr algn="ctr"/>
            <a:r>
              <a:rPr lang="en-US" dirty="0"/>
              <a:t>Heroes are hard at work to keep your loved ones safe.</a:t>
            </a:r>
            <a:endParaRPr lang="ru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A58260-0174-4B9E-BD9D-C2BA21A46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55162">
            <a:off x="-19821" y="1537282"/>
            <a:ext cx="5881199" cy="4306311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8D203A61-A710-41D0-BBFE-6EFE90494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1409" y="6190920"/>
            <a:ext cx="1847888" cy="56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7EA60F0A-FA1E-4A63-9582-ED63FD467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2</a:t>
            </a:fld>
            <a:endParaRPr lang="en-US" noProof="0"/>
          </a:p>
        </p:txBody>
      </p:sp>
      <p:pic>
        <p:nvPicPr>
          <p:cNvPr id="50" name="Content Placeholder 49">
            <a:extLst>
              <a:ext uri="{FF2B5EF4-FFF2-40B4-BE49-F238E27FC236}">
                <a16:creationId xmlns:a16="http://schemas.microsoft.com/office/drawing/2014/main" id="{6E85342D-B539-4209-9D60-2EA0323ABF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23644" y="1347788"/>
            <a:ext cx="3916633" cy="4330539"/>
          </a:xfrm>
          <a:prstGeom prst="rect">
            <a:avLst/>
          </a:prstGeom>
          <a:noFill/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AD6EBA-8752-4A3F-9562-311CA921F8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54673"/>
            <a:ext cx="4835298" cy="3691151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700" dirty="0"/>
              <a:t> 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2200" dirty="0"/>
              <a:t>Human First’s After School program offers meaningful experiences and community inclusion through a person-centered approach within a positive environment.  Among the various services provided are: academic tutoring, health education, money management, art therapy, peer counseling, music therapy, field trips, self-help skills, and much more</a:t>
            </a:r>
            <a:r>
              <a:rPr lang="en-US" sz="1700" dirty="0"/>
              <a:t>. </a:t>
            </a:r>
          </a:p>
          <a:p>
            <a:endParaRPr lang="en-US" sz="1700" dirty="0"/>
          </a:p>
        </p:txBody>
      </p:sp>
      <p:sp>
        <p:nvSpPr>
          <p:cNvPr id="17" name="Title 5">
            <a:extLst>
              <a:ext uri="{FF2B5EF4-FFF2-40B4-BE49-F238E27FC236}">
                <a16:creationId xmlns:a16="http://schemas.microsoft.com/office/drawing/2014/main" id="{78DFAB60-A894-4D78-B771-A620D5E5F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 anchor="ctr">
            <a:normAutofit fontScale="90000"/>
          </a:bodyPr>
          <a:lstStyle/>
          <a:p>
            <a:pPr algn="ctr"/>
            <a:br>
              <a:rPr lang="en-US" sz="2200" i="1" dirty="0"/>
            </a:br>
            <a:r>
              <a:rPr lang="en-US" sz="2200" i="1" dirty="0"/>
              <a:t>Bridging Gaps, </a:t>
            </a:r>
            <a:br>
              <a:rPr lang="en-US" sz="2200" i="1" dirty="0"/>
            </a:br>
            <a:r>
              <a:rPr lang="en-US" sz="2200" i="1" dirty="0"/>
              <a:t>Building Relationships,</a:t>
            </a:r>
            <a:br>
              <a:rPr lang="en-US" sz="2200" i="1" dirty="0"/>
            </a:br>
            <a:r>
              <a:rPr lang="en-US" sz="2200" i="1" dirty="0"/>
              <a:t>Bringing Forth Smiles</a:t>
            </a:r>
            <a:br>
              <a:rPr lang="en-US" sz="2200" dirty="0"/>
            </a:b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113898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C0438E-D2E5-46E7-88E4-26C454D1D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3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63197-9658-4ABC-BC73-2E10BC418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940904"/>
            <a:ext cx="6172200" cy="5370045"/>
          </a:xfrm>
        </p:spPr>
        <p:txBody>
          <a:bodyPr>
            <a:normAutofit fontScale="92500" lnSpcReduction="10000"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kern="14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dist="50800" algn="r">
                    <a:srgbClr val="000000">
                      <a:alpha val="50000"/>
                    </a:srgbClr>
                  </a:outerShdw>
                </a:effectLst>
                <a:latin typeface="+mj-lt"/>
              </a:rPr>
              <a:t>After School Program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kern="14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dist="50800" algn="r">
                    <a:srgbClr val="000000">
                      <a:alpha val="50000"/>
                    </a:srgbClr>
                  </a:outerShdw>
                </a:effectLst>
                <a:latin typeface="+mj-lt"/>
              </a:rPr>
              <a:t> Monday thru Friday 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kern="14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dist="50800" algn="r">
                    <a:srgbClr val="000000">
                      <a:alpha val="50000"/>
                    </a:srgbClr>
                  </a:outerShdw>
                </a:effectLst>
                <a:latin typeface="+mj-lt"/>
              </a:rPr>
              <a:t>3pm to 6pm</a:t>
            </a:r>
            <a:endParaRPr lang="en-US" kern="1400" dirty="0">
              <a:solidFill>
                <a:schemeClr val="bg2">
                  <a:lumMod val="60000"/>
                  <a:lumOff val="40000"/>
                </a:schemeClr>
              </a:solidFill>
              <a:latin typeface="+mj-lt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kern="14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dist="50800" algn="r">
                    <a:srgbClr val="000000">
                      <a:alpha val="50000"/>
                    </a:srgbClr>
                  </a:outerShdw>
                </a:effectLst>
                <a:latin typeface="+mj-lt"/>
              </a:rPr>
              <a:t>&amp; </a:t>
            </a:r>
            <a:endParaRPr lang="en-US" kern="1400" dirty="0">
              <a:solidFill>
                <a:schemeClr val="bg2">
                  <a:lumMod val="60000"/>
                  <a:lumOff val="40000"/>
                </a:schemeClr>
              </a:solidFill>
              <a:latin typeface="+mj-lt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kern="14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dist="50800" algn="r">
                    <a:srgbClr val="000000">
                      <a:alpha val="50000"/>
                    </a:srgbClr>
                  </a:outerShdw>
                </a:effectLst>
                <a:latin typeface="+mj-lt"/>
              </a:rPr>
              <a:t>Saturday Recreational Program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kern="14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dist="50800" algn="r">
                    <a:srgbClr val="000000">
                      <a:alpha val="50000"/>
                    </a:srgbClr>
                  </a:outerShdw>
                </a:effectLst>
                <a:latin typeface="+mj-lt"/>
              </a:rPr>
              <a:t>10am-3pm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kern="1400" dirty="0">
              <a:solidFill>
                <a:schemeClr val="bg2">
                  <a:lumMod val="60000"/>
                  <a:lumOff val="40000"/>
                </a:schemeClr>
              </a:solidFill>
              <a:latin typeface="+mj-lt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kern="14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dist="50800" algn="r">
                    <a:srgbClr val="000000">
                      <a:alpha val="50000"/>
                    </a:srgbClr>
                  </a:outerShdw>
                </a:effectLst>
                <a:latin typeface="+mj-lt"/>
              </a:rPr>
              <a:t>For children living within Brooklyn 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kern="1400" dirty="0">
              <a:solidFill>
                <a:schemeClr val="bg2">
                  <a:lumMod val="60000"/>
                  <a:lumOff val="40000"/>
                </a:schemeClr>
              </a:solidFill>
              <a:latin typeface="+mj-lt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kern="14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dist="50800" algn="r">
                    <a:srgbClr val="000000">
                      <a:alpha val="50000"/>
                    </a:srgbClr>
                  </a:outerShdw>
                </a:effectLst>
                <a:latin typeface="+mj-lt"/>
              </a:rPr>
              <a:t>	   Including a Full Day Program During School Recess</a:t>
            </a:r>
            <a:endParaRPr lang="en-US" kern="1400" dirty="0">
              <a:solidFill>
                <a:schemeClr val="bg2">
                  <a:lumMod val="60000"/>
                  <a:lumOff val="40000"/>
                </a:schemeClr>
              </a:solidFill>
              <a:latin typeface="+mj-lt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kern="14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dist="50800" algn="r">
                    <a:srgbClr val="000000">
                      <a:alpha val="50000"/>
                    </a:srgbClr>
                  </a:outerShdw>
                </a:effectLst>
                <a:latin typeface="+mj-lt"/>
              </a:rPr>
              <a:t>Winter  ~ Mid-Winter ~ Spring ~ Summer </a:t>
            </a:r>
            <a:endParaRPr lang="en-US" kern="1400" dirty="0">
              <a:solidFill>
                <a:schemeClr val="bg2">
                  <a:lumMod val="60000"/>
                  <a:lumOff val="40000"/>
                </a:schemeClr>
              </a:solidFill>
              <a:latin typeface="+mj-lt"/>
            </a:endParaRPr>
          </a:p>
          <a:p>
            <a:pPr marL="0" indent="0">
              <a:spcBef>
                <a:spcPts val="0"/>
              </a:spcBef>
            </a:pPr>
            <a:r>
              <a:rPr lang="en-US" sz="1100" kern="14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C56EDA8-951F-4D86-9F90-8815546C3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91149" y="870559"/>
            <a:ext cx="4675064" cy="1100653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800" dirty="0"/>
            </a:br>
            <a:r>
              <a:rPr lang="en-US" sz="2800" dirty="0"/>
              <a:t>&gt; Program Information</a:t>
            </a:r>
            <a:br>
              <a:rPr lang="en-US" sz="2800" dirty="0"/>
            </a:br>
            <a:r>
              <a:rPr lang="en-US" sz="2800" dirty="0"/>
              <a:t> </a:t>
            </a:r>
          </a:p>
        </p:txBody>
      </p:sp>
      <p:pic>
        <p:nvPicPr>
          <p:cNvPr id="8" name="Picture 7" descr="A picture containing board, table, made, person&#10;&#10;Description automatically generated">
            <a:extLst>
              <a:ext uri="{FF2B5EF4-FFF2-40B4-BE49-F238E27FC236}">
                <a16:creationId xmlns:a16="http://schemas.microsoft.com/office/drawing/2014/main" id="{F4FF5527-7AD2-40FC-AD01-19A4F7778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3740" y="2791690"/>
            <a:ext cx="4569882" cy="342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73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521366-447E-4DDE-9EDE-95222DD34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4</a:t>
            </a:fld>
            <a:endParaRPr lang="en-US" noProof="0" dirty="0"/>
          </a:p>
        </p:txBody>
      </p:sp>
      <p:pic>
        <p:nvPicPr>
          <p:cNvPr id="5" name="Picture 4" descr="A group of people standing in front of a truck&#10;&#10;Description automatically generated">
            <a:extLst>
              <a:ext uri="{FF2B5EF4-FFF2-40B4-BE49-F238E27FC236}">
                <a16:creationId xmlns:a16="http://schemas.microsoft.com/office/drawing/2014/main" id="{2CCDDA83-FE9B-4F70-94D0-BF0CE68E1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05832">
            <a:off x="298172" y="2469558"/>
            <a:ext cx="3181134" cy="4241512"/>
          </a:xfrm>
          <a:prstGeom prst="rect">
            <a:avLst/>
          </a:prstGeom>
        </p:spPr>
      </p:pic>
      <p:pic>
        <p:nvPicPr>
          <p:cNvPr id="7" name="Picture 6" descr="A group of people sitting on a couch&#10;&#10;Description automatically generated">
            <a:extLst>
              <a:ext uri="{FF2B5EF4-FFF2-40B4-BE49-F238E27FC236}">
                <a16:creationId xmlns:a16="http://schemas.microsoft.com/office/drawing/2014/main" id="{003FD74A-BEE2-494D-949D-76282DFF5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79695">
            <a:off x="3223829" y="186802"/>
            <a:ext cx="3010270" cy="4013694"/>
          </a:xfrm>
          <a:prstGeom prst="rect">
            <a:avLst/>
          </a:prstGeom>
        </p:spPr>
      </p:pic>
      <p:pic>
        <p:nvPicPr>
          <p:cNvPr id="9" name="Picture 8" descr="A group of people posing in front of a building&#10;&#10;Description automatically generated">
            <a:extLst>
              <a:ext uri="{FF2B5EF4-FFF2-40B4-BE49-F238E27FC236}">
                <a16:creationId xmlns:a16="http://schemas.microsoft.com/office/drawing/2014/main" id="{56C1B199-E95F-47EF-AF0E-A5E3B63B3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92004">
            <a:off x="7791425" y="-64538"/>
            <a:ext cx="3878799" cy="3962400"/>
          </a:xfrm>
          <a:prstGeom prst="rect">
            <a:avLst/>
          </a:prstGeom>
        </p:spPr>
      </p:pic>
      <p:pic>
        <p:nvPicPr>
          <p:cNvPr id="17" name="Picture 1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7EF3F5F5-8E47-4287-BDA6-EB0FF53725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877">
            <a:off x="6426207" y="3793947"/>
            <a:ext cx="2932633" cy="30516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0EBF3E3-8B0D-4152-9E6F-83E9C43AD662}"/>
              </a:ext>
            </a:extLst>
          </p:cNvPr>
          <p:cNvSpPr/>
          <p:nvPr/>
        </p:nvSpPr>
        <p:spPr>
          <a:xfrm rot="20244042">
            <a:off x="-437292" y="364953"/>
            <a:ext cx="406275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Exploring the </a:t>
            </a:r>
            <a:r>
              <a:rPr lang="en-US" sz="44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Community</a:t>
            </a:r>
          </a:p>
        </p:txBody>
      </p:sp>
    </p:spTree>
    <p:extLst>
      <p:ext uri="{BB962C8B-B14F-4D97-AF65-F5344CB8AC3E}">
        <p14:creationId xmlns:p14="http://schemas.microsoft.com/office/powerpoint/2010/main" val="424935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51D546-D543-4BFC-9250-90A5FC215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5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A230AB-5F03-4820-A29C-F8B8F656F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54950">
            <a:off x="0" y="1"/>
            <a:ext cx="2610678" cy="34809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B1D9F3-A9D0-4855-9562-094F9FF44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51038">
            <a:off x="3014869" y="129911"/>
            <a:ext cx="2435386" cy="34809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44A13E-53E2-4394-9916-D4852CEE8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82265">
            <a:off x="5854446" y="2"/>
            <a:ext cx="2610678" cy="34809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5D37C2-6A0D-4540-9929-56AE18277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56344">
            <a:off x="9098214" y="129911"/>
            <a:ext cx="2610678" cy="34809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A6554D-514F-4A2B-BE62-81908CD040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096065">
            <a:off x="8378778" y="3943125"/>
            <a:ext cx="3134542" cy="2435387"/>
          </a:xfrm>
          <a:prstGeom prst="rect">
            <a:avLst/>
          </a:prstGeom>
        </p:spPr>
      </p:pic>
      <p:pic>
        <p:nvPicPr>
          <p:cNvPr id="4" name="Picture 3" descr="A group of people standing next to a tree&#10;&#10;Description automatically generated">
            <a:extLst>
              <a:ext uri="{FF2B5EF4-FFF2-40B4-BE49-F238E27FC236}">
                <a16:creationId xmlns:a16="http://schemas.microsoft.com/office/drawing/2014/main" id="{4FC0D045-E7C7-4542-8E9F-C19561A03E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01045">
            <a:off x="4484309" y="3636241"/>
            <a:ext cx="2435385" cy="30491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E59474-87AA-4F82-87E8-F0B6E4CCCB30}"/>
              </a:ext>
            </a:extLst>
          </p:cNvPr>
          <p:cNvSpPr/>
          <p:nvPr/>
        </p:nvSpPr>
        <p:spPr>
          <a:xfrm>
            <a:off x="3236084" y="2967335"/>
            <a:ext cx="57198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Creating Memori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es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" name="Picture 9" descr="A picture containing outdoor, person, person, young&#10;&#10;Description automatically generated">
            <a:extLst>
              <a:ext uri="{FF2B5EF4-FFF2-40B4-BE49-F238E27FC236}">
                <a16:creationId xmlns:a16="http://schemas.microsoft.com/office/drawing/2014/main" id="{3802F4E9-B4AD-4198-9FF0-214C5092D9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038658">
            <a:off x="-150950" y="3804436"/>
            <a:ext cx="3305585" cy="274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35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8E92C-A8E4-4F85-87DD-7D5B646C7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6</a:t>
            </a:fld>
            <a:endParaRPr lang="en-US" noProof="0" dirty="0"/>
          </a:p>
        </p:txBody>
      </p:sp>
      <p:pic>
        <p:nvPicPr>
          <p:cNvPr id="7" name="Picture 6" descr="A person standing in front of a cake&#10;&#10;Description automatically generated">
            <a:extLst>
              <a:ext uri="{FF2B5EF4-FFF2-40B4-BE49-F238E27FC236}">
                <a16:creationId xmlns:a16="http://schemas.microsoft.com/office/drawing/2014/main" id="{00AB5BB4-2E23-46C1-8642-DE4C1D6E4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31" y="227649"/>
            <a:ext cx="2279374" cy="3039166"/>
          </a:xfrm>
          <a:prstGeom prst="rect">
            <a:avLst/>
          </a:prstGeom>
        </p:spPr>
      </p:pic>
      <p:pic>
        <p:nvPicPr>
          <p:cNvPr id="9" name="Picture 8" descr="A picture containing grass, outdoor, person, child&#10;&#10;Description automatically generated">
            <a:extLst>
              <a:ext uri="{FF2B5EF4-FFF2-40B4-BE49-F238E27FC236}">
                <a16:creationId xmlns:a16="http://schemas.microsoft.com/office/drawing/2014/main" id="{578764BA-2599-4D73-9497-A35EED608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476085" y="768296"/>
            <a:ext cx="2471530" cy="1390236"/>
          </a:xfrm>
          <a:prstGeom prst="rect">
            <a:avLst/>
          </a:prstGeom>
        </p:spPr>
      </p:pic>
      <p:pic>
        <p:nvPicPr>
          <p:cNvPr id="11" name="Picture 10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7757B89D-BABD-47BD-8B06-5C5BC87EA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311850" y="566055"/>
            <a:ext cx="3366053" cy="2524540"/>
          </a:xfrm>
          <a:prstGeom prst="rect">
            <a:avLst/>
          </a:prstGeom>
        </p:spPr>
      </p:pic>
      <p:pic>
        <p:nvPicPr>
          <p:cNvPr id="13" name="Picture 12" descr="A picture containing outdoor, holding, person, street&#10;&#10;Description automatically generated">
            <a:extLst>
              <a:ext uri="{FF2B5EF4-FFF2-40B4-BE49-F238E27FC236}">
                <a16:creationId xmlns:a16="http://schemas.microsoft.com/office/drawing/2014/main" id="{BCD9F51B-56B0-43AA-A6CC-22FA07005B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096212" y="627820"/>
            <a:ext cx="3201349" cy="2401011"/>
          </a:xfrm>
          <a:prstGeom prst="rect">
            <a:avLst/>
          </a:prstGeom>
        </p:spPr>
      </p:pic>
      <p:pic>
        <p:nvPicPr>
          <p:cNvPr id="15" name="Picture 14" descr="A picture containing bus, car, vehicle, person&#10;&#10;Description automatically generated">
            <a:extLst>
              <a:ext uri="{FF2B5EF4-FFF2-40B4-BE49-F238E27FC236}">
                <a16:creationId xmlns:a16="http://schemas.microsoft.com/office/drawing/2014/main" id="{8320467A-E0B4-411D-A959-AFB52929D9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106" y="3287643"/>
            <a:ext cx="1796846" cy="3570357"/>
          </a:xfrm>
          <a:prstGeom prst="rect">
            <a:avLst/>
          </a:prstGeom>
        </p:spPr>
      </p:pic>
      <p:pic>
        <p:nvPicPr>
          <p:cNvPr id="17" name="Picture 16" descr="A picture containing room, table&#10;&#10;Description automatically generated">
            <a:extLst>
              <a:ext uri="{FF2B5EF4-FFF2-40B4-BE49-F238E27FC236}">
                <a16:creationId xmlns:a16="http://schemas.microsoft.com/office/drawing/2014/main" id="{E8C50A8E-FCBA-44B2-8335-C6BC22457E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923900" y="3951446"/>
            <a:ext cx="3428999" cy="1928812"/>
          </a:xfrm>
          <a:prstGeom prst="rect">
            <a:avLst/>
          </a:prstGeom>
        </p:spPr>
      </p:pic>
      <p:pic>
        <p:nvPicPr>
          <p:cNvPr id="19" name="Picture 18" descr="A picture containing outdoor, person, person, standing&#10;&#10;Description automatically generated">
            <a:extLst>
              <a:ext uri="{FF2B5EF4-FFF2-40B4-BE49-F238E27FC236}">
                <a16:creationId xmlns:a16="http://schemas.microsoft.com/office/drawing/2014/main" id="{F1A4AEBE-FD65-4293-B97B-B274B02627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2625" y="2616574"/>
            <a:ext cx="2279375" cy="4013777"/>
          </a:xfrm>
          <a:prstGeom prst="rect">
            <a:avLst/>
          </a:prstGeom>
        </p:spPr>
      </p:pic>
      <p:pic>
        <p:nvPicPr>
          <p:cNvPr id="21" name="Picture 20" descr="A picture containing indoor, brown, bed, bedroom&#10;&#10;Description automatically generated">
            <a:extLst>
              <a:ext uri="{FF2B5EF4-FFF2-40B4-BE49-F238E27FC236}">
                <a16:creationId xmlns:a16="http://schemas.microsoft.com/office/drawing/2014/main" id="{471C2657-480E-488B-8EBC-01DFB1E628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5624882" y="2871424"/>
            <a:ext cx="3366052" cy="466011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5B5A3D6-F73F-4DF5-B838-476DCC88BD27}"/>
              </a:ext>
            </a:extLst>
          </p:cNvPr>
          <p:cNvSpPr/>
          <p:nvPr/>
        </p:nvSpPr>
        <p:spPr>
          <a:xfrm>
            <a:off x="2021625" y="2396757"/>
            <a:ext cx="749638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Enhancing The Lives 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Of The Ones You Love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10678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en-US" dirty="0"/>
              <a:t>Safety First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69143"/>
            <a:ext cx="5157787" cy="835931"/>
          </a:xfrm>
        </p:spPr>
        <p:txBody>
          <a:bodyPr anchor="b">
            <a:noAutofit/>
          </a:bodyPr>
          <a:lstStyle/>
          <a:p>
            <a:pPr algn="ctr"/>
            <a:r>
              <a:rPr lang="en-US" sz="2000" dirty="0"/>
              <a:t>Keeping your child safe in the </a:t>
            </a:r>
          </a:p>
          <a:p>
            <a:pPr algn="ctr"/>
            <a:r>
              <a:rPr lang="en-US" sz="2000" dirty="0"/>
              <a:t>“new normal”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>
            <a:normAutofit/>
          </a:bodyPr>
          <a:lstStyle/>
          <a:p>
            <a:r>
              <a:rPr lang="en-US" dirty="0"/>
              <a:t>Temperature Checks</a:t>
            </a:r>
          </a:p>
          <a:p>
            <a:r>
              <a:rPr lang="en-US" dirty="0"/>
              <a:t>Social Distancing</a:t>
            </a:r>
          </a:p>
          <a:p>
            <a:r>
              <a:rPr lang="en-US" dirty="0"/>
              <a:t>PPE provided</a:t>
            </a:r>
          </a:p>
          <a:p>
            <a:r>
              <a:rPr lang="en-US" dirty="0"/>
              <a:t>Health and safety discussions </a:t>
            </a:r>
          </a:p>
        </p:txBody>
      </p:sp>
      <p:pic>
        <p:nvPicPr>
          <p:cNvPr id="9" name="Picture Placeholder 8" descr="A group of people standing around each other&#10;&#10;Description automatically generated">
            <a:extLst>
              <a:ext uri="{FF2B5EF4-FFF2-40B4-BE49-F238E27FC236}">
                <a16:creationId xmlns:a16="http://schemas.microsoft.com/office/drawing/2014/main" id="{39C65E05-ED7D-4CDF-BAA8-9751800B2F7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t="13512" b="4566"/>
          <a:stretch/>
        </p:blipFill>
        <p:spPr>
          <a:xfrm>
            <a:off x="5808427" y="1411784"/>
            <a:ext cx="6273081" cy="4219759"/>
          </a:xfrm>
          <a:noFill/>
        </p:spPr>
      </p:pic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2BF24BC6-1EFC-4A45-A83A-1C16117C1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21295679">
            <a:off x="748030" y="2442380"/>
            <a:ext cx="3913632" cy="804672"/>
          </a:xfrm>
        </p:spPr>
        <p:txBody>
          <a:bodyPr/>
          <a:lstStyle/>
          <a:p>
            <a:pPr algn="ctr"/>
            <a:r>
              <a:rPr lang="en-US" dirty="0"/>
              <a:t>Join us on Zoom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/>
          <a:p>
            <a:r>
              <a:rPr lang="en-US" sz="2800" dirty="0"/>
              <a:t>We’ve Gone Virtual !</a:t>
            </a:r>
          </a:p>
        </p:txBody>
      </p:sp>
      <p:pic>
        <p:nvPicPr>
          <p:cNvPr id="12" name="Picture Placeholder 11" descr="A pencil and paper&#10;&#10;Description automatically generated">
            <a:extLst>
              <a:ext uri="{FF2B5EF4-FFF2-40B4-BE49-F238E27FC236}">
                <a16:creationId xmlns:a16="http://schemas.microsoft.com/office/drawing/2014/main" id="{FCEE7D7C-C78A-41D2-BC5C-30E827D7ED0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7451" r="1" b="420"/>
          <a:stretch/>
        </p:blipFill>
        <p:spPr>
          <a:xfrm rot="720000">
            <a:off x="6384185" y="169767"/>
            <a:ext cx="4647699" cy="5472101"/>
          </a:xfr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B708D5-2ACB-4EAD-BCCF-CB058D1F8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46237">
            <a:off x="6853656" y="2384689"/>
            <a:ext cx="3708756" cy="206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Virtual Activities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9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425BC3-E716-42B1-9AAC-FB64D7AFBBCA}"/>
              </a:ext>
            </a:extLst>
          </p:cNvPr>
          <p:cNvSpPr/>
          <p:nvPr/>
        </p:nvSpPr>
        <p:spPr>
          <a:xfrm rot="20368688">
            <a:off x="9385598" y="1169840"/>
            <a:ext cx="25569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Painting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BF53CE-F709-4EDA-82C9-941FA941D66A}"/>
              </a:ext>
            </a:extLst>
          </p:cNvPr>
          <p:cNvSpPr/>
          <p:nvPr/>
        </p:nvSpPr>
        <p:spPr>
          <a:xfrm rot="20364297">
            <a:off x="7963789" y="4945038"/>
            <a:ext cx="2562205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Scavenger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Hunts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805387-BBDF-43EE-A728-8F442624E7A3}"/>
              </a:ext>
            </a:extLst>
          </p:cNvPr>
          <p:cNvSpPr/>
          <p:nvPr/>
        </p:nvSpPr>
        <p:spPr>
          <a:xfrm rot="20082979">
            <a:off x="380091" y="5591881"/>
            <a:ext cx="17475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Fitness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EDF980-C328-475A-9EB9-74B158C65939}"/>
              </a:ext>
            </a:extLst>
          </p:cNvPr>
          <p:cNvSpPr/>
          <p:nvPr/>
        </p:nvSpPr>
        <p:spPr>
          <a:xfrm rot="20127482">
            <a:off x="-41789" y="2275864"/>
            <a:ext cx="217540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Karaoke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21DDA6-E043-4170-AD92-2822AD295ED0}"/>
              </a:ext>
            </a:extLst>
          </p:cNvPr>
          <p:cNvSpPr/>
          <p:nvPr/>
        </p:nvSpPr>
        <p:spPr>
          <a:xfrm rot="20134923">
            <a:off x="122083" y="4400530"/>
            <a:ext cx="196239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Matinee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BA3382-721E-41B6-9CD6-8649F3ECD306}"/>
              </a:ext>
            </a:extLst>
          </p:cNvPr>
          <p:cNvSpPr/>
          <p:nvPr/>
        </p:nvSpPr>
        <p:spPr>
          <a:xfrm rot="20352999">
            <a:off x="2732578" y="4223955"/>
            <a:ext cx="36427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Virtual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Field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Trips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8E9D0AA-B4FB-4132-8CD0-8D116DD85FCE}"/>
              </a:ext>
            </a:extLst>
          </p:cNvPr>
          <p:cNvSpPr/>
          <p:nvPr/>
        </p:nvSpPr>
        <p:spPr>
          <a:xfrm rot="1084144">
            <a:off x="5619119" y="452735"/>
            <a:ext cx="14109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Bingo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69C3C5-346C-43AA-963B-E5E92013FEDF}"/>
              </a:ext>
            </a:extLst>
          </p:cNvPr>
          <p:cNvSpPr/>
          <p:nvPr/>
        </p:nvSpPr>
        <p:spPr>
          <a:xfrm rot="20511130">
            <a:off x="8707220" y="2386440"/>
            <a:ext cx="33728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Name That Tune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3B41ED-C7A2-4C8A-8C48-D7982E07117B}"/>
              </a:ext>
            </a:extLst>
          </p:cNvPr>
          <p:cNvSpPr/>
          <p:nvPr/>
        </p:nvSpPr>
        <p:spPr>
          <a:xfrm rot="19940833">
            <a:off x="10230196" y="3671443"/>
            <a:ext cx="20409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DIY Slime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7E5EA44-823A-41A8-9A31-53E13F2E15B4}"/>
              </a:ext>
            </a:extLst>
          </p:cNvPr>
          <p:cNvSpPr/>
          <p:nvPr/>
        </p:nvSpPr>
        <p:spPr>
          <a:xfrm rot="826059">
            <a:off x="7243257" y="390358"/>
            <a:ext cx="29881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Tie Dye Masks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42F73B0-3F17-40D2-A128-2582FD37D56C}"/>
              </a:ext>
            </a:extLst>
          </p:cNvPr>
          <p:cNvSpPr/>
          <p:nvPr/>
        </p:nvSpPr>
        <p:spPr>
          <a:xfrm rot="20256088">
            <a:off x="2431057" y="3018827"/>
            <a:ext cx="46698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Virtual Birthday Parties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2B29743-0CFA-433B-A563-AEC8DC0274A8}"/>
              </a:ext>
            </a:extLst>
          </p:cNvPr>
          <p:cNvSpPr/>
          <p:nvPr/>
        </p:nvSpPr>
        <p:spPr>
          <a:xfrm rot="21039888">
            <a:off x="5145634" y="5945558"/>
            <a:ext cx="28346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Freeze Dance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58E3D55-58EA-4E36-968E-39E780259F32}"/>
              </a:ext>
            </a:extLst>
          </p:cNvPr>
          <p:cNvSpPr/>
          <p:nvPr/>
        </p:nvSpPr>
        <p:spPr>
          <a:xfrm rot="21186678">
            <a:off x="4896566" y="1317619"/>
            <a:ext cx="36439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DIY Baseball Hats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1646CD-ED11-457E-B452-8388FBA59A7A}"/>
              </a:ext>
            </a:extLst>
          </p:cNvPr>
          <p:cNvSpPr/>
          <p:nvPr/>
        </p:nvSpPr>
        <p:spPr>
          <a:xfrm rot="20977926">
            <a:off x="7613102" y="3769428"/>
            <a:ext cx="28366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DIY Tote Bags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A0FEB30-89ED-4613-97DC-432873DE1FD9}"/>
              </a:ext>
            </a:extLst>
          </p:cNvPr>
          <p:cNvSpPr/>
          <p:nvPr/>
        </p:nvSpPr>
        <p:spPr>
          <a:xfrm rot="20735752">
            <a:off x="4681251" y="4976345"/>
            <a:ext cx="30294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Button Making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1AEA094-E092-4D03-9CBB-3711FA5B2892}"/>
              </a:ext>
            </a:extLst>
          </p:cNvPr>
          <p:cNvSpPr/>
          <p:nvPr/>
        </p:nvSpPr>
        <p:spPr>
          <a:xfrm rot="20542138">
            <a:off x="1525788" y="2613518"/>
            <a:ext cx="311425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Memory Match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D19560D-7F36-42FB-9D2E-6AF25DBA4767}"/>
              </a:ext>
            </a:extLst>
          </p:cNvPr>
          <p:cNvSpPr/>
          <p:nvPr/>
        </p:nvSpPr>
        <p:spPr>
          <a:xfrm rot="20056218">
            <a:off x="6600225" y="2701522"/>
            <a:ext cx="218521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Hang Man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11844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EF6C8FF-3D90-457B-9108-406F928CD7CB}">
  <ds:schemaRefs>
    <ds:schemaRef ds:uri="http://schemas.microsoft.com/office/2006/documentManagement/types"/>
    <ds:schemaRef ds:uri="71af3243-3dd4-4a8d-8c0d-dd76da1f02a5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www.w3.org/XML/1998/namespace"/>
    <ds:schemaRef ds:uri="16c05727-aa75-4e4a-9b5f-8a80a1165891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255</Words>
  <Application>Microsoft Office PowerPoint</Application>
  <PresentationFormat>Widescreen</PresentationFormat>
  <Paragraphs>66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Comic Sans MS</vt:lpstr>
      <vt:lpstr>Franklin Gothic Book</vt:lpstr>
      <vt:lpstr>Times New Roman</vt:lpstr>
      <vt:lpstr>Office Theme</vt:lpstr>
      <vt:lpstr>After School &amp; Saturday Recreation</vt:lpstr>
      <vt:lpstr> Bridging Gaps,  Building Relationships, Bringing Forth Smiles </vt:lpstr>
      <vt:lpstr> &gt; Program Information  </vt:lpstr>
      <vt:lpstr>PowerPoint Presentation</vt:lpstr>
      <vt:lpstr>PowerPoint Presentation</vt:lpstr>
      <vt:lpstr>PowerPoint Presentation</vt:lpstr>
      <vt:lpstr>Safety First</vt:lpstr>
      <vt:lpstr>We’ve Gone Virtual !</vt:lpstr>
      <vt:lpstr>Virtual Activities</vt:lpstr>
      <vt:lpstr>Contact Information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2020-10-15T03:15:57Z</dcterms:created>
  <dcterms:modified xsi:type="dcterms:W3CDTF">2020-11-19T20:46:04Z</dcterms:modified>
</cp:coreProperties>
</file>